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Average"/>
      <p:regular r:id="rId17"/>
    </p:embeddedFont>
    <p:embeddedFont>
      <p:font typeface="Oswald"/>
      <p:regular r:id="rId18"/>
      <p:bold r:id="rId19"/>
    </p:embeddedFont>
    <p:embeddedFont>
      <p:font typeface="Open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regular.fntdata"/><Relationship Id="rId11" Type="http://schemas.openxmlformats.org/officeDocument/2006/relationships/slide" Target="slides/slide6.xml"/><Relationship Id="rId22" Type="http://schemas.openxmlformats.org/officeDocument/2006/relationships/font" Target="fonts/OpenSans-italic.fntdata"/><Relationship Id="rId10" Type="http://schemas.openxmlformats.org/officeDocument/2006/relationships/slide" Target="slides/slide5.xml"/><Relationship Id="rId21" Type="http://schemas.openxmlformats.org/officeDocument/2006/relationships/font" Target="fonts/OpenSans-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Open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Average-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Oswald-bold.fntdata"/><Relationship Id="rId6" Type="http://schemas.openxmlformats.org/officeDocument/2006/relationships/slide" Target="slides/slide1.xml"/><Relationship Id="rId18" Type="http://schemas.openxmlformats.org/officeDocument/2006/relationships/font" Target="fonts/Oswald-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dpi.com/2076-3417/12/19/10167"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i.org/10.1002/jmri.27129"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kaggle.com/datasets/dansbecker/food-101/data" TargetMode="External"/><Relationship Id="rId3" Type="http://schemas.openxmlformats.org/officeDocument/2006/relationships/hyperlink" Target="http://foodcam.mobi/dataset256.html"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8e355de30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8e355de30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9c2549e4dd_3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9c2549e4dd_3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8e355de30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8e355de30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9bb6bfd6d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9bb6bfd6d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80000"/>
              </a:lnSpc>
              <a:spcBef>
                <a:spcPts val="0"/>
              </a:spcBef>
              <a:spcAft>
                <a:spcPts val="0"/>
              </a:spcAft>
              <a:buClr>
                <a:schemeClr val="dk1"/>
              </a:buClr>
              <a:buSzPts val="1100"/>
              <a:buFont typeface="Arial"/>
              <a:buNone/>
            </a:pPr>
            <a:r>
              <a:rPr lang="en">
                <a:solidFill>
                  <a:schemeClr val="dk1"/>
                </a:solidFill>
              </a:rPr>
              <a:t>Liu, C., Cao, Y., Luo, Y., Chen, G., Vokkarane, V., Ma, Y. DeepFood: Deep Learning-Based Food Image Recognition for Computer-Aided Dietary Assessment. In: Chang, C., Chiari, L., Cao, Y., Jin, H., Mokhtari, M., Aloulou, H. (eds) Inclusive Smart Cities and Digital Health. ICOST 2016. Lecture Notes in Computer Science(), vol 9677. Springer, Cham. https://doi.org/10.1007/978-3-319-39601-9_4</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9bb6bfd6d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9bb6bfd6d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Zhou, Lei, et al. “Application of deep learning in Food: A Review.” Comprehensive Reviews in Food Science and Food Safety, vol. 18, no. 6, 2019, pp. 1793–1811, https://doi.org/10.1111/1541-4337.12492.</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(Chris)</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9bb6bfd6d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9bb6bfd6d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Ahmad, Iftikhar, et al. “Deep Learning Based Detector YOLOv5 for Identifying Insect Pests.” Applied Sciences, vol. 12, no. 19, Oct. 2022, p. 10167. Crossref, https://doi.org/10.3390/app121910167. </a:t>
            </a:r>
            <a:r>
              <a:rPr lang="en" u="sng">
                <a:solidFill>
                  <a:schemeClr val="hlink"/>
                </a:solidFill>
                <a:hlinkClick r:id="rId2"/>
              </a:rPr>
              <a:t>https://www.mdpi.com/2076-3417/12/19/10167</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(Aditya)</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9c2549e4d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9c2549e4d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9bb6bfd6d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9bb6bfd6d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Zhang, M., Young, G. S., Chen, H., Li, J., Qin, L., McFaline-Figueroa, J. R., Reardon, D. A., Cao, X., Wu, X., &amp; Xu, X. (2020). Deep-Learning Detection of Cancer Metastases to the Brain on MRI. </a:t>
            </a:r>
            <a:r>
              <a:rPr i="1" lang="en">
                <a:solidFill>
                  <a:schemeClr val="dk1"/>
                </a:solidFill>
              </a:rPr>
              <a:t>Journal of Magnetic Resonance Imaging</a:t>
            </a:r>
            <a:r>
              <a:rPr lang="en">
                <a:solidFill>
                  <a:schemeClr val="dk1"/>
                </a:solidFill>
              </a:rPr>
              <a:t>, </a:t>
            </a:r>
            <a:r>
              <a:rPr i="1" lang="en">
                <a:solidFill>
                  <a:schemeClr val="dk1"/>
                </a:solidFill>
              </a:rPr>
              <a:t>52</a:t>
            </a:r>
            <a:r>
              <a:rPr lang="en">
                <a:solidFill>
                  <a:schemeClr val="dk1"/>
                </a:solidFill>
              </a:rPr>
              <a:t>(4), 1227-1236. </a:t>
            </a:r>
            <a:r>
              <a:rPr lang="en" u="sng">
                <a:solidFill>
                  <a:schemeClr val="hlink"/>
                </a:solidFill>
                <a:hlinkClick r:id="rId2"/>
              </a:rPr>
              <a:t>https://doi.org/10.1002/jmri.27129</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9bb6bfd6d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9bb6bfd6d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Food-101: </a:t>
            </a:r>
            <a:r>
              <a:rPr lang="en" u="sng">
                <a:solidFill>
                  <a:schemeClr val="hlink"/>
                </a:solidFill>
                <a:hlinkClick r:id="rId2"/>
              </a:rPr>
              <a:t>https://www.kaggle.com/datasets/dansbecker/food-101/data</a:t>
            </a:r>
            <a:endParaRPr/>
          </a:p>
          <a:p>
            <a:pPr indent="0" lvl="0" marL="0" rtl="0" algn="l">
              <a:spcBef>
                <a:spcPts val="0"/>
              </a:spcBef>
              <a:spcAft>
                <a:spcPts val="0"/>
              </a:spcAft>
              <a:buNone/>
            </a:pPr>
            <a:r>
              <a:rPr lang="en"/>
              <a:t>UEC Food 256: </a:t>
            </a:r>
            <a:r>
              <a:rPr lang="en" u="sng">
                <a:solidFill>
                  <a:schemeClr val="hlink"/>
                </a:solidFill>
                <a:hlinkClick r:id="rId3"/>
              </a:rPr>
              <a:t>http://foodcam.mobi/dataset256.html</a:t>
            </a:r>
            <a:r>
              <a:rPr lang="en"/>
              <a:t>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9bb6bfd6d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9bb6bfd6d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hyperlink" Target="https://colab.research.google.com/drive/10dfTIebba2m913dcIWFXkagbbjyH_EXO?usp=shar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Stage 2 Midpoint Checkin</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a:t>Aditya Dhawan, Pedro Guardado Rodezno, Medha Karthik, Chris Pitre, Denzel Fowler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Data</a:t>
            </a:r>
            <a:endParaRPr/>
          </a:p>
        </p:txBody>
      </p:sp>
      <p:sp>
        <p:nvSpPr>
          <p:cNvPr id="113" name="Google Shape;113;p22"/>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Char char="●"/>
            </a:pPr>
            <a:r>
              <a:rPr lang="en"/>
              <a:t>The data we have collected so far are images from Social 704 of varying foods ranging from fruits and vegetables in serving dishes, and plates, to full meals on plates.</a:t>
            </a:r>
            <a:endParaRPr/>
          </a:p>
          <a:p>
            <a:pPr indent="-304800" lvl="0" marL="457200" rtl="0" algn="l">
              <a:spcBef>
                <a:spcPts val="0"/>
              </a:spcBef>
              <a:spcAft>
                <a:spcPts val="0"/>
              </a:spcAft>
              <a:buSzPts val="1200"/>
              <a:buChar char="●"/>
            </a:pPr>
            <a:r>
              <a:rPr lang="en"/>
              <a:t>The plan is to take enough photos to represent the range of foods Social 704 offers, and to augment and jitter the images to allow for even more samples to train the deep learning algorithm with.</a:t>
            </a:r>
            <a:endParaRPr/>
          </a:p>
          <a:p>
            <a:pPr indent="-304800" lvl="0" marL="457200" rtl="0" algn="l">
              <a:spcBef>
                <a:spcPts val="0"/>
              </a:spcBef>
              <a:spcAft>
                <a:spcPts val="0"/>
              </a:spcAft>
              <a:buSzPts val="1200"/>
              <a:buChar char="●"/>
            </a:pPr>
            <a:r>
              <a:rPr lang="en"/>
              <a:t>Example images are on the right</a:t>
            </a:r>
            <a:endParaRPr/>
          </a:p>
        </p:txBody>
      </p:sp>
      <p:pic>
        <p:nvPicPr>
          <p:cNvPr id="114" name="Google Shape;114;p22"/>
          <p:cNvPicPr preferRelativeResize="0"/>
          <p:nvPr/>
        </p:nvPicPr>
        <p:blipFill rotWithShape="1">
          <a:blip r:embed="rId3">
            <a:alphaModFix/>
          </a:blip>
          <a:srcRect b="22071" l="7301" r="5156" t="20420"/>
          <a:stretch/>
        </p:blipFill>
        <p:spPr>
          <a:xfrm>
            <a:off x="6655325" y="462850"/>
            <a:ext cx="2361642" cy="2068598"/>
          </a:xfrm>
          <a:prstGeom prst="rect">
            <a:avLst/>
          </a:prstGeom>
          <a:noFill/>
          <a:ln>
            <a:noFill/>
          </a:ln>
        </p:spPr>
      </p:pic>
      <p:pic>
        <p:nvPicPr>
          <p:cNvPr id="115" name="Google Shape;115;p22"/>
          <p:cNvPicPr preferRelativeResize="0"/>
          <p:nvPr/>
        </p:nvPicPr>
        <p:blipFill rotWithShape="1">
          <a:blip r:embed="rId4">
            <a:alphaModFix/>
          </a:blip>
          <a:srcRect b="25542" l="6758" r="5699" t="21900"/>
          <a:stretch/>
        </p:blipFill>
        <p:spPr>
          <a:xfrm>
            <a:off x="3680975" y="2681297"/>
            <a:ext cx="2497651" cy="1999350"/>
          </a:xfrm>
          <a:prstGeom prst="rect">
            <a:avLst/>
          </a:prstGeom>
          <a:noFill/>
          <a:ln>
            <a:noFill/>
          </a:ln>
        </p:spPr>
      </p:pic>
      <p:pic>
        <p:nvPicPr>
          <p:cNvPr id="116" name="Google Shape;116;p22"/>
          <p:cNvPicPr preferRelativeResize="0"/>
          <p:nvPr/>
        </p:nvPicPr>
        <p:blipFill rotWithShape="1">
          <a:blip r:embed="rId5">
            <a:alphaModFix/>
          </a:blip>
          <a:srcRect b="32180" l="0" r="0" t="0"/>
          <a:stretch/>
        </p:blipFill>
        <p:spPr>
          <a:xfrm>
            <a:off x="6665975" y="2681300"/>
            <a:ext cx="2210984" cy="1999350"/>
          </a:xfrm>
          <a:prstGeom prst="rect">
            <a:avLst/>
          </a:prstGeom>
          <a:noFill/>
          <a:ln>
            <a:noFill/>
          </a:ln>
        </p:spPr>
      </p:pic>
      <p:pic>
        <p:nvPicPr>
          <p:cNvPr id="117" name="Google Shape;117;p22"/>
          <p:cNvPicPr preferRelativeResize="0"/>
          <p:nvPr/>
        </p:nvPicPr>
        <p:blipFill rotWithShape="1">
          <a:blip r:embed="rId6">
            <a:alphaModFix/>
          </a:blip>
          <a:srcRect b="32004" l="13137" r="17422" t="24861"/>
          <a:stretch/>
        </p:blipFill>
        <p:spPr>
          <a:xfrm>
            <a:off x="3680975" y="500422"/>
            <a:ext cx="2497651" cy="206860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Notebook</a:t>
            </a:r>
            <a:endParaRPr/>
          </a:p>
        </p:txBody>
      </p:sp>
      <p:sp>
        <p:nvSpPr>
          <p:cNvPr id="123" name="Google Shape;123;p23"/>
          <p:cNvSpPr txBox="1"/>
          <p:nvPr>
            <p:ph idx="1" type="body"/>
          </p:nvPr>
        </p:nvSpPr>
        <p:spPr>
          <a:xfrm>
            <a:off x="311700" y="1389600"/>
            <a:ext cx="84132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u="sng">
                <a:solidFill>
                  <a:schemeClr val="hlink"/>
                </a:solidFill>
                <a:hlinkClick r:id="rId3"/>
              </a:rPr>
              <a:t>https://colab.research.google.com/drive/10dfTIebba2m913dcIWFXkagbbjyH_EXO?usp=sharing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Academic Papers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a:noFill/>
        </p:spPr>
        <p:txBody>
          <a:bodyPr anchorCtr="0" anchor="t" bIns="91425" lIns="91425" spcFirstLastPara="1" rIns="91425" wrap="square" tIns="91425">
            <a:normAutofit fontScale="90000"/>
          </a:bodyPr>
          <a:lstStyle/>
          <a:p>
            <a:pPr indent="0" lvl="0" marL="0" rtl="0" algn="l">
              <a:lnSpc>
                <a:spcPct val="125000"/>
              </a:lnSpc>
              <a:spcBef>
                <a:spcPts val="0"/>
              </a:spcBef>
              <a:spcAft>
                <a:spcPts val="0"/>
              </a:spcAft>
              <a:buClr>
                <a:schemeClr val="dk1"/>
              </a:buClr>
              <a:buSzPct val="47826"/>
              <a:buFont typeface="Arial"/>
              <a:buNone/>
            </a:pPr>
            <a:r>
              <a:rPr lang="en" sz="2300"/>
              <a:t>DeepFood: Deep Learning-Based Food Image Recognition for Computer-Aided Dietary Assessment- Chang Liu, Yu Cao </a:t>
            </a:r>
            <a:endParaRPr sz="2300"/>
          </a:p>
          <a:p>
            <a:pPr indent="0" lvl="0" marL="0" rtl="0" algn="l">
              <a:lnSpc>
                <a:spcPct val="115000"/>
              </a:lnSpc>
              <a:spcBef>
                <a:spcPts val="1200"/>
              </a:spcBef>
              <a:spcAft>
                <a:spcPts val="0"/>
              </a:spcAft>
              <a:buClr>
                <a:schemeClr val="dk1"/>
              </a:buClr>
              <a:buSzPct val="100000"/>
              <a:buFont typeface="Arial"/>
              <a:buNone/>
            </a:pPr>
            <a:r>
              <a:t/>
            </a:r>
            <a:endParaRPr sz="1100"/>
          </a:p>
          <a:p>
            <a:pPr indent="0" lvl="0" marL="0" rtl="0" algn="l">
              <a:spcBef>
                <a:spcPts val="0"/>
              </a:spcBef>
              <a:spcAft>
                <a:spcPts val="0"/>
              </a:spcAft>
              <a:buNone/>
            </a:pPr>
            <a:r>
              <a:t/>
            </a:r>
            <a:endParaRPr/>
          </a:p>
        </p:txBody>
      </p:sp>
      <p:sp>
        <p:nvSpPr>
          <p:cNvPr id="71" name="Google Shape;71;p15"/>
          <p:cNvSpPr txBox="1"/>
          <p:nvPr>
            <p:ph idx="1" type="body"/>
          </p:nvPr>
        </p:nvSpPr>
        <p:spPr>
          <a:xfrm>
            <a:off x="311700" y="1381075"/>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sz="1400">
                <a:solidFill>
                  <a:schemeClr val="dk1"/>
                </a:solidFill>
              </a:rPr>
              <a:t>What was it?</a:t>
            </a:r>
            <a:endParaRPr sz="1400">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The paper aimed to solve the issue of deriving food information, such as food type and portion size, from food images through a new CNN algorithm. </a:t>
            </a:r>
            <a:endParaRPr>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Relevance</a:t>
            </a:r>
            <a:endParaRPr sz="1400">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Used 2 datasets: UEC, developed by the DeepFoodCam project, which contained 256 categories with around 28000 total images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Researchers achieved a 77.4 % accuracy rate compared to 56.4% and 50.76% accuracy reached through previous research. </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Able to reach these levels of accuracy through the use of a bounding box to crop the raw image </a:t>
            </a:r>
            <a:endParaRPr>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Results</a:t>
            </a:r>
            <a:endParaRPr sz="1400">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Using a bounding box to crop the images to show only the food itself as a strategy to increase accuracy could be applied to our project </a:t>
            </a:r>
            <a:endParaRPr>
              <a:solidFill>
                <a:schemeClr val="dk1"/>
              </a:solidFill>
            </a:endParaRPr>
          </a:p>
          <a:p>
            <a:pPr indent="0" lvl="0" marL="0" marR="0" rtl="0" algn="l">
              <a:spcBef>
                <a:spcPts val="1200"/>
              </a:spcBef>
              <a:spcAft>
                <a:spcPts val="0"/>
              </a:spcAft>
              <a:buClr>
                <a:schemeClr val="dk1"/>
              </a:buClr>
              <a:buSzPts val="1100"/>
              <a:buFont typeface="Arial"/>
              <a:buNone/>
            </a:pPr>
            <a:r>
              <a:t/>
            </a:r>
            <a:endParaRPr sz="1400">
              <a:solidFill>
                <a:schemeClr val="dk1"/>
              </a:solidFill>
              <a:highlight>
                <a:srgbClr val="F2F2F2"/>
              </a:highlight>
            </a:endParaRPr>
          </a:p>
          <a:p>
            <a:pPr indent="0" lvl="0" marL="0" marR="0" rtl="0" algn="l">
              <a:spcBef>
                <a:spcPts val="0"/>
              </a:spcBef>
              <a:spcAft>
                <a:spcPts val="0"/>
              </a:spcAft>
              <a:buClr>
                <a:schemeClr val="dk1"/>
              </a:buClr>
              <a:buSzPts val="1100"/>
              <a:buFont typeface="Arial"/>
              <a:buNone/>
            </a:pPr>
            <a:r>
              <a:t/>
            </a:r>
            <a:endParaRPr sz="1400">
              <a:solidFill>
                <a:schemeClr val="dk1"/>
              </a:solidFill>
              <a:highlight>
                <a:srgbClr val="F2F2F2"/>
              </a:highlight>
            </a:endParaRPr>
          </a:p>
          <a:p>
            <a:pPr indent="0" lvl="0" marL="0" marR="0" rtl="0" algn="l">
              <a:spcBef>
                <a:spcPts val="0"/>
              </a:spcBef>
              <a:spcAft>
                <a:spcPts val="0"/>
              </a:spcAft>
              <a:buClr>
                <a:schemeClr val="dk1"/>
              </a:buClr>
              <a:buSzPts val="1100"/>
              <a:buFont typeface="Arial"/>
              <a:buNone/>
            </a:pPr>
            <a:r>
              <a:t/>
            </a:r>
            <a:endParaRPr sz="1400">
              <a:solidFill>
                <a:schemeClr val="dk1"/>
              </a:solidFill>
              <a:highlight>
                <a:srgbClr val="F2F2F2"/>
              </a:highlight>
            </a:endParaRPr>
          </a:p>
          <a:p>
            <a:pPr indent="0" lvl="0" marL="0" rtl="0" algn="l">
              <a:spcBef>
                <a:spcPts val="0"/>
              </a:spcBef>
              <a:spcAft>
                <a:spcPts val="0"/>
              </a:spcAft>
              <a:buNone/>
            </a:pPr>
            <a:r>
              <a:t/>
            </a:r>
            <a:endParaRPr sz="14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Application of Deep Learning in Food: A Review</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dk1"/>
              </a:buClr>
              <a:buSzPts val="1800"/>
              <a:buChar char="●"/>
            </a:pPr>
            <a:r>
              <a:rPr lang="en">
                <a:solidFill>
                  <a:schemeClr val="dk1"/>
                </a:solidFill>
              </a:rPr>
              <a:t>What was it?</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This is a review of multiple different academic articles concerning deep learning and food science.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Relevance</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A number of the articles reviewed were about food classification, and the quality detection of vegetables and fruits, and the quality detection of meat. This information can be used to help develop our project.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Results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There are a multitude of different uses of deep learning algorithms for food classification.</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YOLOv5 and Pests: Good Practice for our Network? </a:t>
            </a:r>
            <a:endParaRPr/>
          </a:p>
        </p:txBody>
      </p:sp>
      <p:sp>
        <p:nvSpPr>
          <p:cNvPr id="83" name="Google Shape;83;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chemeClr val="dk1"/>
              </a:buClr>
              <a:buSzPts val="1400"/>
              <a:buChar char="●"/>
            </a:pPr>
            <a:r>
              <a:rPr lang="en" sz="1400">
                <a:solidFill>
                  <a:schemeClr val="dk1"/>
                </a:solidFill>
              </a:rPr>
              <a:t>Ahmad, Iftikhar, et al. “Deep Learning Based Detector YOLOv5 for Identifying Insect Pests.”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What was it?</a:t>
            </a:r>
            <a:endParaRPr sz="1400">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Study to detect different insect pests in susceptible crops</a:t>
            </a:r>
            <a:endParaRPr>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Relevance</a:t>
            </a:r>
            <a:endParaRPr sz="1400">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Encourages strong use of Deep Learning approach</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Analysis of YOLOv5 network</a:t>
            </a:r>
            <a:endParaRPr>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Their results</a:t>
            </a:r>
            <a:endParaRPr sz="1400">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Many different iterations of YOLO used</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YOLOv5 deep learning detector produced best detection results</a:t>
            </a:r>
            <a:endParaRPr>
              <a:solidFill>
                <a:schemeClr val="dk1"/>
              </a:solidFill>
            </a:endParaRPr>
          </a:p>
          <a:p>
            <a:pPr indent="-317500" lvl="2" marL="1371600" rtl="0" algn="l">
              <a:spcBef>
                <a:spcPts val="0"/>
              </a:spcBef>
              <a:spcAft>
                <a:spcPts val="0"/>
              </a:spcAft>
              <a:buClr>
                <a:schemeClr val="dk1"/>
              </a:buClr>
              <a:buSzPts val="1400"/>
              <a:buChar char="■"/>
            </a:pPr>
            <a:r>
              <a:rPr lang="en">
                <a:solidFill>
                  <a:schemeClr val="dk1"/>
                </a:solidFill>
              </a:rPr>
              <a:t>Despite noise and varying conditions of data</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1049400"/>
          </a:xfrm>
          <a:prstGeom prst="rect">
            <a:avLst/>
          </a:prstGeom>
          <a:noFill/>
        </p:spPr>
        <p:txBody>
          <a:bodyPr anchorCtr="0" anchor="t" bIns="91425" lIns="91425" spcFirstLastPara="1" rIns="91425" wrap="square" tIns="91425">
            <a:normAutofit fontScale="90000"/>
          </a:bodyPr>
          <a:lstStyle/>
          <a:p>
            <a:pPr indent="0" lvl="0" marL="0" rtl="0" algn="l">
              <a:lnSpc>
                <a:spcPct val="125000"/>
              </a:lnSpc>
              <a:spcBef>
                <a:spcPts val="0"/>
              </a:spcBef>
              <a:spcAft>
                <a:spcPts val="0"/>
              </a:spcAft>
              <a:buClr>
                <a:schemeClr val="dk1"/>
              </a:buClr>
              <a:buSzPct val="47826"/>
              <a:buFont typeface="Arial"/>
              <a:buNone/>
            </a:pPr>
            <a:r>
              <a:rPr lang="en" sz="2300"/>
              <a:t>Machine Learning Based Approach on Food Recognition and Nutrition Estimation</a:t>
            </a:r>
            <a:endParaRPr sz="2300"/>
          </a:p>
          <a:p>
            <a:pPr indent="0" lvl="0" marL="0" rtl="0" algn="l">
              <a:lnSpc>
                <a:spcPct val="125000"/>
              </a:lnSpc>
              <a:spcBef>
                <a:spcPts val="1200"/>
              </a:spcBef>
              <a:spcAft>
                <a:spcPts val="1200"/>
              </a:spcAft>
              <a:buClr>
                <a:schemeClr val="dk1"/>
              </a:buClr>
              <a:buSzPct val="72262"/>
              <a:buFont typeface="Arial"/>
              <a:buNone/>
            </a:pPr>
            <a:r>
              <a:rPr lang="en" sz="1522"/>
              <a:t>Zhidong Shen , Adnan Shehzad , Si Chen , Hui Sun , Jin Liu</a:t>
            </a:r>
            <a:endParaRPr sz="1522"/>
          </a:p>
        </p:txBody>
      </p:sp>
      <p:sp>
        <p:nvSpPr>
          <p:cNvPr id="89" name="Google Shape;89;p18"/>
          <p:cNvSpPr txBox="1"/>
          <p:nvPr>
            <p:ph idx="1" type="body"/>
          </p:nvPr>
        </p:nvSpPr>
        <p:spPr>
          <a:xfrm>
            <a:off x="311700" y="1494425"/>
            <a:ext cx="8520600" cy="3303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 sz="1400">
                <a:solidFill>
                  <a:schemeClr val="dk1"/>
                </a:solidFill>
              </a:rPr>
              <a:t>What was it?</a:t>
            </a:r>
            <a:endParaRPr sz="1400">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A document describing the methods used in deep learning to recognize food category types and their nutritional values.</a:t>
            </a:r>
            <a:endParaRPr>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Relevance</a:t>
            </a:r>
            <a:endParaRPr sz="1400">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The experiment used 3 different CNN models with 50,000 images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Accuracy achieved through these models ranged between 78.3% to 98.31%</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The document </a:t>
            </a:r>
            <a:r>
              <a:rPr lang="en">
                <a:solidFill>
                  <a:schemeClr val="dk1"/>
                </a:solidFill>
              </a:rPr>
              <a:t>describes</a:t>
            </a:r>
            <a:r>
              <a:rPr lang="en">
                <a:solidFill>
                  <a:schemeClr val="dk1"/>
                </a:solidFill>
              </a:rPr>
              <a:t> setbacks to the systeming, and areas to </a:t>
            </a:r>
            <a:r>
              <a:rPr lang="en">
                <a:solidFill>
                  <a:schemeClr val="dk1"/>
                </a:solidFill>
              </a:rPr>
              <a:t>improve</a:t>
            </a:r>
            <a:r>
              <a:rPr lang="en">
                <a:solidFill>
                  <a:schemeClr val="dk1"/>
                </a:solidFill>
              </a:rPr>
              <a:t> on for future experiments</a:t>
            </a:r>
            <a:endParaRPr>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Results</a:t>
            </a:r>
            <a:endParaRPr sz="1400">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For composite foods, such as salad, we need image segmentation for get the distinct features.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Many models will work for this type of system, but Inception-v3 and Inception-v4 seem to perform best.</a:t>
            </a:r>
            <a:endParaRPr>
              <a:solidFill>
                <a:schemeClr val="dk1"/>
              </a:solidFill>
            </a:endParaRPr>
          </a:p>
          <a:p>
            <a:pPr indent="0" lvl="0" marL="0" marR="0" rtl="0" algn="l">
              <a:spcBef>
                <a:spcPts val="1200"/>
              </a:spcBef>
              <a:spcAft>
                <a:spcPts val="0"/>
              </a:spcAft>
              <a:buClr>
                <a:schemeClr val="dk1"/>
              </a:buClr>
              <a:buSzPts val="1100"/>
              <a:buFont typeface="Arial"/>
              <a:buNone/>
            </a:pPr>
            <a:r>
              <a:t/>
            </a:r>
            <a:endParaRPr sz="1400">
              <a:solidFill>
                <a:schemeClr val="dk1"/>
              </a:solidFill>
              <a:highlight>
                <a:srgbClr val="F2F2F2"/>
              </a:highlight>
            </a:endParaRPr>
          </a:p>
          <a:p>
            <a:pPr indent="0" lvl="0" marL="0" marR="0" rtl="0" algn="l">
              <a:spcBef>
                <a:spcPts val="0"/>
              </a:spcBef>
              <a:spcAft>
                <a:spcPts val="0"/>
              </a:spcAft>
              <a:buClr>
                <a:schemeClr val="dk1"/>
              </a:buClr>
              <a:buSzPts val="1100"/>
              <a:buFont typeface="Arial"/>
              <a:buNone/>
            </a:pPr>
            <a:r>
              <a:t/>
            </a:r>
            <a:endParaRPr sz="1400">
              <a:solidFill>
                <a:schemeClr val="dk1"/>
              </a:solidFill>
              <a:highlight>
                <a:srgbClr val="F2F2F2"/>
              </a:highlight>
            </a:endParaRPr>
          </a:p>
          <a:p>
            <a:pPr indent="0" lvl="0" marL="0" marR="0" rtl="0" algn="l">
              <a:spcBef>
                <a:spcPts val="0"/>
              </a:spcBef>
              <a:spcAft>
                <a:spcPts val="0"/>
              </a:spcAft>
              <a:buClr>
                <a:schemeClr val="dk1"/>
              </a:buClr>
              <a:buSzPts val="1100"/>
              <a:buFont typeface="Arial"/>
              <a:buNone/>
            </a:pPr>
            <a:r>
              <a:t/>
            </a:r>
            <a:endParaRPr sz="1400">
              <a:solidFill>
                <a:schemeClr val="dk1"/>
              </a:solidFill>
              <a:highlight>
                <a:srgbClr val="F2F2F2"/>
              </a:highlight>
            </a:endParaRPr>
          </a:p>
          <a:p>
            <a:pPr indent="0" lvl="0" marL="0" rtl="0" algn="l">
              <a:spcBef>
                <a:spcPts val="0"/>
              </a:spcBef>
              <a:spcAft>
                <a:spcPts val="0"/>
              </a:spcAft>
              <a:buNone/>
            </a:pPr>
            <a:r>
              <a:t/>
            </a:r>
            <a:endParaRPr sz="14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2400"/>
              </a:spcBef>
              <a:spcAft>
                <a:spcPts val="0"/>
              </a:spcAft>
              <a:buNone/>
            </a:pPr>
            <a:r>
              <a:rPr lang="en" sz="2300"/>
              <a:t>Deep Learning Detection of Cancer Metastases on the Brain on MRI</a:t>
            </a:r>
            <a:endParaRPr b="1" sz="2188">
              <a:solidFill>
                <a:srgbClr val="1C1D1E"/>
              </a:solidFill>
              <a:highlight>
                <a:srgbClr val="FFFFFF"/>
              </a:highlight>
              <a:latin typeface="Open Sans"/>
              <a:ea typeface="Open Sans"/>
              <a:cs typeface="Open Sans"/>
              <a:sym typeface="Open Sans"/>
            </a:endParaRPr>
          </a:p>
          <a:p>
            <a:pPr indent="0" lvl="0" marL="0" rtl="0" algn="l">
              <a:lnSpc>
                <a:spcPct val="115000"/>
              </a:lnSpc>
              <a:spcBef>
                <a:spcPts val="60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95" name="Google Shape;95;p19"/>
          <p:cNvSpPr txBox="1"/>
          <p:nvPr>
            <p:ph idx="1" type="body"/>
          </p:nvPr>
        </p:nvSpPr>
        <p:spPr>
          <a:xfrm>
            <a:off x="311700" y="1152475"/>
            <a:ext cx="8520600" cy="382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Min Zhang PhD, Et al.</a:t>
            </a:r>
            <a:endParaRPr/>
          </a:p>
          <a:p>
            <a:pPr indent="-342900" lvl="0" marL="457200" rtl="0" algn="l">
              <a:spcBef>
                <a:spcPts val="1200"/>
              </a:spcBef>
              <a:spcAft>
                <a:spcPts val="0"/>
              </a:spcAft>
              <a:buSzPts val="1800"/>
              <a:buChar char="●"/>
            </a:pPr>
            <a:r>
              <a:rPr lang="en"/>
              <a:t>What is it?</a:t>
            </a:r>
            <a:endParaRPr/>
          </a:p>
          <a:p>
            <a:pPr indent="-317500" lvl="1" marL="914400" rtl="0" algn="l">
              <a:spcBef>
                <a:spcPts val="0"/>
              </a:spcBef>
              <a:spcAft>
                <a:spcPts val="0"/>
              </a:spcAft>
              <a:buSzPts val="1400"/>
              <a:buChar char="○"/>
            </a:pPr>
            <a:r>
              <a:rPr lang="en"/>
              <a:t>A study on the use of computer vision technology and deep-learning to find brain </a:t>
            </a:r>
            <a:r>
              <a:rPr lang="en"/>
              <a:t>metastasis</a:t>
            </a:r>
            <a:r>
              <a:rPr lang="en"/>
              <a:t> on MRIs. </a:t>
            </a:r>
            <a:endParaRPr/>
          </a:p>
          <a:p>
            <a:pPr indent="-342900" lvl="0" marL="457200" rtl="0" algn="l">
              <a:spcBef>
                <a:spcPts val="0"/>
              </a:spcBef>
              <a:spcAft>
                <a:spcPts val="0"/>
              </a:spcAft>
              <a:buSzPts val="1800"/>
              <a:buChar char="●"/>
            </a:pPr>
            <a:r>
              <a:rPr lang="en"/>
              <a:t>Relevance</a:t>
            </a:r>
            <a:endParaRPr/>
          </a:p>
          <a:p>
            <a:pPr indent="-317500" lvl="1" marL="914400" rtl="0" algn="l">
              <a:spcBef>
                <a:spcPts val="0"/>
              </a:spcBef>
              <a:spcAft>
                <a:spcPts val="0"/>
              </a:spcAft>
              <a:buSzPts val="1400"/>
              <a:buChar char="○"/>
            </a:pPr>
            <a:r>
              <a:rPr lang="en"/>
              <a:t>The </a:t>
            </a:r>
            <a:r>
              <a:rPr lang="en"/>
              <a:t>contributors</a:t>
            </a:r>
            <a:r>
              <a:rPr lang="en"/>
              <a:t> go into detail the process from data collection with </a:t>
            </a:r>
            <a:r>
              <a:rPr lang="en"/>
              <a:t>accredited</a:t>
            </a:r>
            <a:r>
              <a:rPr lang="en"/>
              <a:t> doctors to the breakdown of their training and testing.</a:t>
            </a:r>
            <a:endParaRPr/>
          </a:p>
          <a:p>
            <a:pPr indent="-317500" lvl="1" marL="914400" rtl="0" algn="l">
              <a:spcBef>
                <a:spcPts val="0"/>
              </a:spcBef>
              <a:spcAft>
                <a:spcPts val="0"/>
              </a:spcAft>
              <a:buSzPts val="1400"/>
              <a:buChar char="○"/>
            </a:pPr>
            <a:r>
              <a:rPr lang="en"/>
              <a:t>The article also exposes the reader to </a:t>
            </a:r>
            <a:r>
              <a:rPr lang="en"/>
              <a:t>challenges</a:t>
            </a:r>
            <a:r>
              <a:rPr lang="en"/>
              <a:t> that were </a:t>
            </a:r>
            <a:r>
              <a:rPr lang="en"/>
              <a:t>encountered, like the small size of metastasis and how they frequently change. </a:t>
            </a:r>
            <a:r>
              <a:rPr lang="en"/>
              <a:t> Something similar is expected to our problem statement</a:t>
            </a:r>
            <a:endParaRPr/>
          </a:p>
          <a:p>
            <a:pPr indent="-342900" lvl="0" marL="457200" rtl="0" algn="l">
              <a:spcBef>
                <a:spcPts val="0"/>
              </a:spcBef>
              <a:spcAft>
                <a:spcPts val="0"/>
              </a:spcAft>
              <a:buSzPts val="1800"/>
              <a:buChar char="●"/>
            </a:pPr>
            <a:r>
              <a:rPr lang="en"/>
              <a:t>Results</a:t>
            </a:r>
            <a:endParaRPr/>
          </a:p>
          <a:p>
            <a:pPr indent="-317500" lvl="1" marL="914400" rtl="0" algn="l">
              <a:spcBef>
                <a:spcPts val="0"/>
              </a:spcBef>
              <a:spcAft>
                <a:spcPts val="0"/>
              </a:spcAft>
              <a:buSzPts val="1400"/>
              <a:buChar char="○"/>
            </a:pPr>
            <a:r>
              <a:rPr lang="en"/>
              <a:t>12/276 </a:t>
            </a:r>
            <a:r>
              <a:rPr lang="en"/>
              <a:t>metastases</a:t>
            </a:r>
            <a:r>
              <a:rPr lang="en"/>
              <a:t> were missed by the </a:t>
            </a:r>
            <a:r>
              <a:rPr lang="en"/>
              <a:t>completed</a:t>
            </a:r>
            <a:r>
              <a:rPr lang="en"/>
              <a:t> model </a:t>
            </a:r>
            <a:r>
              <a:rPr lang="en"/>
              <a:t>giving</a:t>
            </a:r>
            <a:r>
              <a:rPr lang="en"/>
              <a:t> it an </a:t>
            </a:r>
            <a:r>
              <a:rPr lang="en"/>
              <a:t>approximate</a:t>
            </a:r>
            <a:r>
              <a:rPr lang="en"/>
              <a:t> 95% accuracy. In the end this deep-learning technology may become crucial as it is studied and developed.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 Source</a:t>
            </a:r>
            <a:endParaRPr/>
          </a:p>
        </p:txBody>
      </p:sp>
      <p:sp>
        <p:nvSpPr>
          <p:cNvPr id="101" name="Google Shape;101;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marR="0" rtl="0" algn="l">
              <a:spcBef>
                <a:spcPts val="0"/>
              </a:spcBef>
              <a:spcAft>
                <a:spcPts val="0"/>
              </a:spcAft>
              <a:buNone/>
            </a:pPr>
            <a:r>
              <a:rPr lang="en" sz="1300">
                <a:solidFill>
                  <a:schemeClr val="dk1"/>
                </a:solidFill>
              </a:rPr>
              <a:t>Open source code available</a:t>
            </a:r>
            <a:endParaRPr sz="1300">
              <a:solidFill>
                <a:schemeClr val="dk1"/>
              </a:solidFill>
            </a:endParaRPr>
          </a:p>
          <a:p>
            <a:pPr indent="-311150" lvl="0" marL="457200" marR="0" rtl="0" algn="l">
              <a:spcBef>
                <a:spcPts val="0"/>
              </a:spcBef>
              <a:spcAft>
                <a:spcPts val="0"/>
              </a:spcAft>
              <a:buClr>
                <a:schemeClr val="dk1"/>
              </a:buClr>
              <a:buSzPts val="1300"/>
              <a:buChar char="●"/>
            </a:pPr>
            <a:r>
              <a:rPr lang="en" sz="1300">
                <a:solidFill>
                  <a:schemeClr val="dk1"/>
                </a:solidFill>
              </a:rPr>
              <a:t>Food 101- contains images of 101 different types of food, organized by type of food </a:t>
            </a:r>
            <a:endParaRPr sz="1300">
              <a:solidFill>
                <a:schemeClr val="dk1"/>
              </a:solidFill>
            </a:endParaRPr>
          </a:p>
          <a:p>
            <a:pPr indent="-311150" lvl="0" marL="457200" marR="0" rtl="0" algn="l">
              <a:spcBef>
                <a:spcPts val="0"/>
              </a:spcBef>
              <a:spcAft>
                <a:spcPts val="0"/>
              </a:spcAft>
              <a:buClr>
                <a:schemeClr val="dk1"/>
              </a:buClr>
              <a:buSzPts val="1300"/>
              <a:buChar char="●"/>
            </a:pPr>
            <a:r>
              <a:rPr lang="en" sz="1300">
                <a:solidFill>
                  <a:schemeClr val="dk1"/>
                </a:solidFill>
              </a:rPr>
              <a:t>UEC Food 256- contains 256 different types of food, each image has a bounding box around the food item </a:t>
            </a:r>
            <a:endParaRPr sz="1300">
              <a:solidFill>
                <a:schemeClr val="dk1"/>
              </a:solidFill>
            </a:endParaRPr>
          </a:p>
          <a:p>
            <a:pPr indent="0" lvl="0" marL="0" marR="0" rtl="0" algn="l">
              <a:spcBef>
                <a:spcPts val="0"/>
              </a:spcBef>
              <a:spcAft>
                <a:spcPts val="0"/>
              </a:spcAft>
              <a:buNone/>
            </a:pPr>
            <a:r>
              <a:t/>
            </a:r>
            <a:endParaRPr sz="1300">
              <a:solidFill>
                <a:schemeClr val="dk1"/>
              </a:solidFill>
            </a:endParaRPr>
          </a:p>
          <a:p>
            <a:pPr indent="0" lvl="0" marL="0" marR="0" rtl="0" algn="l">
              <a:spcBef>
                <a:spcPts val="0"/>
              </a:spcBef>
              <a:spcAft>
                <a:spcPts val="0"/>
              </a:spcAft>
              <a:buNone/>
            </a:pPr>
            <a:r>
              <a:rPr lang="en" sz="1300">
                <a:solidFill>
                  <a:schemeClr val="dk1"/>
                </a:solidFill>
              </a:rPr>
              <a:t>Communities </a:t>
            </a:r>
            <a:endParaRPr sz="1300">
              <a:solidFill>
                <a:schemeClr val="dk1"/>
              </a:solidFill>
            </a:endParaRPr>
          </a:p>
          <a:p>
            <a:pPr indent="-311150" lvl="0" marL="457200" marR="0" rtl="0" algn="l">
              <a:spcBef>
                <a:spcPts val="0"/>
              </a:spcBef>
              <a:spcAft>
                <a:spcPts val="0"/>
              </a:spcAft>
              <a:buClr>
                <a:schemeClr val="dk1"/>
              </a:buClr>
              <a:buSzPts val="1300"/>
              <a:buChar char="●"/>
            </a:pPr>
            <a:r>
              <a:rPr lang="en" sz="1300">
                <a:solidFill>
                  <a:schemeClr val="dk1"/>
                </a:solidFill>
              </a:rPr>
              <a:t>The communities surrounding food detection remain very active, as seen by the amount of new research being done </a:t>
            </a:r>
            <a:endParaRPr sz="1700">
              <a:solidFill>
                <a:schemeClr val="dk1"/>
              </a:solidFill>
            </a:endParaRPr>
          </a:p>
          <a:p>
            <a:pPr indent="0" lvl="0" marL="0" marR="0" rtl="0" algn="l">
              <a:spcBef>
                <a:spcPts val="0"/>
              </a:spcBef>
              <a:spcAft>
                <a:spcPts val="0"/>
              </a:spcAft>
              <a:buNone/>
            </a:pPr>
            <a:r>
              <a:t/>
            </a:r>
            <a:endParaRPr sz="1300">
              <a:solidFill>
                <a:schemeClr val="dk1"/>
              </a:solidFill>
              <a:latin typeface="Courier New"/>
              <a:ea typeface="Courier New"/>
              <a:cs typeface="Courier New"/>
              <a:sym typeface="Courier New"/>
            </a:endParaRPr>
          </a:p>
          <a:p>
            <a:pPr indent="0" lvl="0" marL="0" marR="0" rtl="0" algn="l">
              <a:spcBef>
                <a:spcPts val="0"/>
              </a:spcBef>
              <a:spcAft>
                <a:spcPts val="0"/>
              </a:spcAft>
              <a:buNone/>
            </a:pPr>
            <a:r>
              <a:rPr lang="en" sz="1300">
                <a:solidFill>
                  <a:schemeClr val="dk1"/>
                </a:solidFill>
              </a:rPr>
              <a:t>Labeled data </a:t>
            </a:r>
            <a:endParaRPr sz="1300">
              <a:solidFill>
                <a:schemeClr val="dk1"/>
              </a:solidFill>
            </a:endParaRPr>
          </a:p>
          <a:p>
            <a:pPr indent="-311150" lvl="0" marL="457200" marR="0" rtl="0" algn="l">
              <a:spcBef>
                <a:spcPts val="0"/>
              </a:spcBef>
              <a:spcAft>
                <a:spcPts val="0"/>
              </a:spcAft>
              <a:buClr>
                <a:schemeClr val="dk1"/>
              </a:buClr>
              <a:buSzPts val="1300"/>
              <a:buChar char="●"/>
            </a:pPr>
            <a:r>
              <a:rPr lang="en" sz="1300">
                <a:solidFill>
                  <a:schemeClr val="dk1"/>
                </a:solidFill>
              </a:rPr>
              <a:t>Although beyond the scope, could make use of open-source data to observe functionality and performance of model</a:t>
            </a:r>
            <a:endParaRPr sz="1300">
              <a:solidFill>
                <a:schemeClr val="dk1"/>
              </a:solidFill>
            </a:endParaRPr>
          </a:p>
          <a:p>
            <a:pPr indent="0" lvl="0" marL="0" rtl="0" algn="l">
              <a:spcBef>
                <a:spcPts val="0"/>
              </a:spcBef>
              <a:spcAft>
                <a:spcPts val="0"/>
              </a:spcAft>
              <a:buNone/>
            </a:pPr>
            <a:r>
              <a:t/>
            </a:r>
            <a:endParaRPr sz="2500">
              <a:solidFill>
                <a:schemeClr val="dk1"/>
              </a:solidFill>
            </a:endParaRPr>
          </a:p>
          <a:p>
            <a:pPr indent="0" lvl="0" marL="0" rtl="0" algn="l">
              <a:spcBef>
                <a:spcPts val="1200"/>
              </a:spcBef>
              <a:spcAft>
                <a:spcPts val="1200"/>
              </a:spcAft>
              <a:buNone/>
            </a:pPr>
            <a:r>
              <a:t/>
            </a:r>
            <a:endParaRPr sz="14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Next Steps and Challenges</a:t>
            </a:r>
            <a:endParaRPr/>
          </a:p>
        </p:txBody>
      </p:sp>
      <p:sp>
        <p:nvSpPr>
          <p:cNvPr id="107" name="Google Shape;107;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Char char="●"/>
            </a:pPr>
            <a:r>
              <a:rPr lang="en"/>
              <a:t>Next Steps</a:t>
            </a:r>
            <a:endParaRPr/>
          </a:p>
          <a:p>
            <a:pPr indent="-317500" lvl="1" marL="914400" rtl="0" algn="l">
              <a:lnSpc>
                <a:spcPct val="150000"/>
              </a:lnSpc>
              <a:spcBef>
                <a:spcPts val="0"/>
              </a:spcBef>
              <a:spcAft>
                <a:spcPts val="0"/>
              </a:spcAft>
              <a:buSzPts val="1400"/>
              <a:buChar char="○"/>
            </a:pPr>
            <a:r>
              <a:rPr lang="en"/>
              <a:t>Use the academic sources listed previously as a framework </a:t>
            </a:r>
            <a:endParaRPr/>
          </a:p>
          <a:p>
            <a:pPr indent="-317500" lvl="1" marL="914400" rtl="0" algn="l">
              <a:lnSpc>
                <a:spcPct val="150000"/>
              </a:lnSpc>
              <a:spcBef>
                <a:spcPts val="0"/>
              </a:spcBef>
              <a:spcAft>
                <a:spcPts val="0"/>
              </a:spcAft>
              <a:buSzPts val="1400"/>
              <a:buChar char="○"/>
            </a:pPr>
            <a:r>
              <a:rPr lang="en"/>
              <a:t>Complete labeling of data</a:t>
            </a:r>
            <a:endParaRPr/>
          </a:p>
          <a:p>
            <a:pPr indent="-317500" lvl="1" marL="914400" rtl="0" algn="l">
              <a:lnSpc>
                <a:spcPct val="150000"/>
              </a:lnSpc>
              <a:spcBef>
                <a:spcPts val="0"/>
              </a:spcBef>
              <a:spcAft>
                <a:spcPts val="0"/>
              </a:spcAft>
              <a:buSzPts val="1400"/>
              <a:buChar char="○"/>
            </a:pPr>
            <a:r>
              <a:rPr lang="en"/>
              <a:t>Create a model for food classification</a:t>
            </a:r>
            <a:endParaRPr/>
          </a:p>
          <a:p>
            <a:pPr indent="-317500" lvl="1" marL="914400" rtl="0" algn="l">
              <a:lnSpc>
                <a:spcPct val="150000"/>
              </a:lnSpc>
              <a:spcBef>
                <a:spcPts val="0"/>
              </a:spcBef>
              <a:spcAft>
                <a:spcPts val="0"/>
              </a:spcAft>
              <a:buSzPts val="1400"/>
              <a:buChar char="○"/>
            </a:pPr>
            <a:r>
              <a:rPr lang="en"/>
              <a:t>Conduct experiments</a:t>
            </a:r>
            <a:endParaRPr/>
          </a:p>
          <a:p>
            <a:pPr indent="-342900" lvl="0" marL="457200" rtl="0" algn="l">
              <a:lnSpc>
                <a:spcPct val="150000"/>
              </a:lnSpc>
              <a:spcBef>
                <a:spcPts val="0"/>
              </a:spcBef>
              <a:spcAft>
                <a:spcPts val="0"/>
              </a:spcAft>
              <a:buSzPts val="1800"/>
              <a:buChar char="●"/>
            </a:pPr>
            <a:r>
              <a:rPr lang="en"/>
              <a:t>Challenges</a:t>
            </a:r>
            <a:endParaRPr/>
          </a:p>
          <a:p>
            <a:pPr indent="-317500" lvl="1" marL="914400" rtl="0" algn="l">
              <a:lnSpc>
                <a:spcPct val="150000"/>
              </a:lnSpc>
              <a:spcBef>
                <a:spcPts val="0"/>
              </a:spcBef>
              <a:spcAft>
                <a:spcPts val="0"/>
              </a:spcAft>
              <a:buSzPts val="1400"/>
              <a:buChar char="○"/>
            </a:pPr>
            <a:r>
              <a:rPr lang="en"/>
              <a:t>Increasing accuracy of model</a:t>
            </a:r>
            <a:endParaRPr/>
          </a:p>
          <a:p>
            <a:pPr indent="-317500" lvl="1" marL="914400" rtl="0" algn="l">
              <a:lnSpc>
                <a:spcPct val="150000"/>
              </a:lnSpc>
              <a:spcBef>
                <a:spcPts val="0"/>
              </a:spcBef>
              <a:spcAft>
                <a:spcPts val="0"/>
              </a:spcAft>
              <a:buSzPts val="1400"/>
              <a:buChar char="○"/>
            </a:pPr>
            <a:r>
              <a:rPr lang="en"/>
              <a:t>Increasing </a:t>
            </a:r>
            <a:r>
              <a:rPr lang="en"/>
              <a:t>amount</a:t>
            </a:r>
            <a:r>
              <a:rPr lang="en"/>
              <a:t> of data</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